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73" r:id="rId3"/>
    <p:sldId id="257" r:id="rId4"/>
    <p:sldId id="258" r:id="rId5"/>
    <p:sldId id="269" r:id="rId6"/>
    <p:sldId id="274" r:id="rId7"/>
    <p:sldId id="263" r:id="rId8"/>
    <p:sldId id="268" r:id="rId9"/>
    <p:sldId id="270" r:id="rId10"/>
    <p:sldId id="262" r:id="rId11"/>
    <p:sldId id="271" r:id="rId12"/>
    <p:sldId id="267" r:id="rId13"/>
    <p:sldId id="264" r:id="rId14"/>
  </p:sldIdLst>
  <p:sldSz cx="18288000" cy="10287000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League Spartan" panose="020B0604020202020204" charset="0"/>
      <p:regular r:id="rId17"/>
    </p:embeddedFont>
    <p:embeddedFont>
      <p:font typeface="Rockwell" panose="02060603020205020403" pitchFamily="18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A56"/>
    <a:srgbClr val="E5C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2" autoAdjust="0"/>
  </p:normalViewPr>
  <p:slideViewPr>
    <p:cSldViewPr>
      <p:cViewPr varScale="1">
        <p:scale>
          <a:sx n="45" d="100"/>
          <a:sy n="45" d="100"/>
        </p:scale>
        <p:origin x="12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494511" y="-89064"/>
            <a:ext cx="18773777" cy="10385697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2503940" y="1779725"/>
            <a:ext cx="13272518" cy="6716900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8855" y="3113257"/>
            <a:ext cx="13019873" cy="2623094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8100" spc="-225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8856" y="5859400"/>
            <a:ext cx="13010141" cy="1983881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700" b="0">
                <a:solidFill>
                  <a:srgbClr val="FFFEFF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7008" y="480060"/>
            <a:ext cx="5486400" cy="48006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07008" y="9340596"/>
            <a:ext cx="15883128" cy="48006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04820" y="480060"/>
            <a:ext cx="1371600" cy="4800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47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626270" y="0"/>
            <a:ext cx="18876171" cy="10279857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1200216" y="2549384"/>
            <a:ext cx="5511714" cy="5205632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948" y="3524888"/>
            <a:ext cx="5251794" cy="368466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64975" y="1192079"/>
            <a:ext cx="9412553" cy="78856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7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8876171" cy="10279857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11578422" y="2549384"/>
            <a:ext cx="5511714" cy="5205632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11156" y="3524888"/>
            <a:ext cx="5251793" cy="3684663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4121" y="1197667"/>
            <a:ext cx="9402933" cy="78859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7008" y="480060"/>
            <a:ext cx="5486400" cy="4800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07008" y="9340596"/>
            <a:ext cx="15883128" cy="4800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04820" y="480060"/>
            <a:ext cx="1371600" cy="4800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5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626270" y="0"/>
            <a:ext cx="18876171" cy="10279857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1200216" y="2549384"/>
            <a:ext cx="5511714" cy="5205632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947" y="3524888"/>
            <a:ext cx="5248469" cy="3684663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7671" y="1204779"/>
            <a:ext cx="9422810" cy="787293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5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94511" y="-89064"/>
            <a:ext cx="18773777" cy="10385697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4889318" y="1779725"/>
            <a:ext cx="8499218" cy="6716900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324" y="3112095"/>
            <a:ext cx="8235336" cy="2534085"/>
          </a:xfrm>
        </p:spPr>
        <p:txBody>
          <a:bodyPr bIns="0" anchor="b">
            <a:normAutofit/>
          </a:bodyPr>
          <a:lstStyle>
            <a:lvl1pPr algn="ctr">
              <a:defRPr sz="6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6323" y="5770277"/>
            <a:ext cx="8235335" cy="2075655"/>
          </a:xfrm>
        </p:spPr>
        <p:txBody>
          <a:bodyPr tIns="0">
            <a:normAutofit/>
          </a:bodyPr>
          <a:lstStyle>
            <a:lvl1pPr marL="0" indent="0" algn="ctr">
              <a:buNone/>
              <a:defRPr sz="2700">
                <a:solidFill>
                  <a:srgbClr val="FFFEFF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7008" y="480060"/>
            <a:ext cx="5486400" cy="4800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07008" y="9340596"/>
            <a:ext cx="15883128" cy="48006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04820" y="480060"/>
            <a:ext cx="1371600" cy="4800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5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626270" y="0"/>
            <a:ext cx="18876171" cy="10279857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1200216" y="2549384"/>
            <a:ext cx="5511714" cy="5205632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3509504"/>
            <a:ext cx="5251242" cy="370509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1318" y="1204781"/>
            <a:ext cx="9404387" cy="35739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77671" y="5508243"/>
            <a:ext cx="9408033" cy="3575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07008" y="480060"/>
            <a:ext cx="5486400" cy="4800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07008" y="9340596"/>
            <a:ext cx="15883128" cy="4800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704820" y="480060"/>
            <a:ext cx="1371600" cy="4800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7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626270" y="0"/>
            <a:ext cx="18876171" cy="10279857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1200216" y="2549384"/>
            <a:ext cx="5511714" cy="5205632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2" y="3545873"/>
            <a:ext cx="5251242" cy="3690746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7706" y="1204777"/>
            <a:ext cx="9397632" cy="10287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7958" y="2233478"/>
            <a:ext cx="9396525" cy="2545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7979" y="5498831"/>
            <a:ext cx="9396621" cy="10287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77671" y="6527531"/>
            <a:ext cx="9398382" cy="2556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7008" y="480060"/>
            <a:ext cx="5486400" cy="4800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07008" y="9340596"/>
            <a:ext cx="15883128" cy="4800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704820" y="480060"/>
            <a:ext cx="1371600" cy="4800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626270" y="0"/>
            <a:ext cx="18876171" cy="10279857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1200216" y="2549384"/>
            <a:ext cx="5511714" cy="5205632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948" y="3524888"/>
            <a:ext cx="5251794" cy="3684663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7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07008" y="480060"/>
            <a:ext cx="5486400" cy="4800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07008" y="9340596"/>
            <a:ext cx="15883128" cy="48006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704820" y="480060"/>
            <a:ext cx="1371600" cy="4800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36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626270" y="0"/>
            <a:ext cx="18876171" cy="10279857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1200216" y="2549384"/>
            <a:ext cx="5511714" cy="5205632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947" y="3528039"/>
            <a:ext cx="5251796" cy="1834947"/>
          </a:xfrm>
        </p:spPr>
        <p:txBody>
          <a:bodyPr bIns="0" anchor="b">
            <a:noAutofit/>
          </a:bodyPr>
          <a:lstStyle>
            <a:lvl1pPr algn="ctr">
              <a:defRPr sz="4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4975" y="1204214"/>
            <a:ext cx="9412553" cy="78749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2947" y="5370279"/>
            <a:ext cx="5251796" cy="183174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FFE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7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494511" y="-89064"/>
            <a:ext cx="18773777" cy="10385697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1208004" y="2547497"/>
            <a:ext cx="8912310" cy="5205632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315265" y="0"/>
            <a:ext cx="6972735" cy="10287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165" y="3540383"/>
            <a:ext cx="8664969" cy="1767048"/>
          </a:xfrm>
        </p:spPr>
        <p:txBody>
          <a:bodyPr bIns="0" anchor="b">
            <a:normAutofit/>
          </a:bodyPr>
          <a:lstStyle>
            <a:lvl1pPr>
              <a:defRPr sz="5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8165" y="5317518"/>
            <a:ext cx="8664969" cy="1911297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rgbClr val="FFFE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07008" y="480060"/>
            <a:ext cx="5486400" cy="4800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07009" y="9340596"/>
            <a:ext cx="8913305" cy="4800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42566" y="480060"/>
            <a:ext cx="1371600" cy="4800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5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6742" y="3537587"/>
            <a:ext cx="5248001" cy="368472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52473" y="1192079"/>
            <a:ext cx="8925054" cy="7885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7008" y="480060"/>
            <a:ext cx="5486400" cy="480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7008" y="9340596"/>
            <a:ext cx="15883128" cy="480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04820" y="480060"/>
            <a:ext cx="1371600" cy="480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371600" rtl="0" eaLnBrk="1" latinLnBrk="0" hangingPunct="1">
        <a:lnSpc>
          <a:spcPct val="85000"/>
        </a:lnSpc>
        <a:spcBef>
          <a:spcPct val="0"/>
        </a:spcBef>
        <a:buNone/>
        <a:defRPr sz="6000" b="0" i="0" kern="1200" cap="none" spc="-225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27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21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4493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69002" y="7663243"/>
            <a:ext cx="2692759" cy="2554755"/>
          </a:xfrm>
          <a:custGeom>
            <a:avLst/>
            <a:gdLst/>
            <a:ahLst/>
            <a:cxnLst/>
            <a:rect l="l" t="t" r="r" b="b"/>
            <a:pathLst>
              <a:path w="2692759" h="2554755">
                <a:moveTo>
                  <a:pt x="0" y="0"/>
                </a:moveTo>
                <a:lnTo>
                  <a:pt x="2692759" y="0"/>
                </a:lnTo>
                <a:lnTo>
                  <a:pt x="2692759" y="2554755"/>
                </a:lnTo>
                <a:lnTo>
                  <a:pt x="0" y="2554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6043836" y="128152"/>
            <a:ext cx="2303183" cy="2185145"/>
          </a:xfrm>
          <a:custGeom>
            <a:avLst/>
            <a:gdLst/>
            <a:ahLst/>
            <a:cxnLst/>
            <a:rect l="l" t="t" r="r" b="b"/>
            <a:pathLst>
              <a:path w="2303183" h="2185145">
                <a:moveTo>
                  <a:pt x="0" y="0"/>
                </a:moveTo>
                <a:lnTo>
                  <a:pt x="2303183" y="0"/>
                </a:lnTo>
                <a:lnTo>
                  <a:pt x="2303183" y="2185144"/>
                </a:lnTo>
                <a:lnTo>
                  <a:pt x="0" y="2185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62199" y="5578605"/>
            <a:ext cx="13563599" cy="1909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Empowering Smarter Financial Decisions Through Data-Driven Analysis</a:t>
            </a:r>
            <a:endParaRPr lang="en-US" sz="4000" b="1" dirty="0">
              <a:solidFill>
                <a:srgbClr val="222B70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3FBA04-818A-65EF-B4EF-84091B358D01}"/>
              </a:ext>
            </a:extLst>
          </p:cNvPr>
          <p:cNvSpPr/>
          <p:nvPr/>
        </p:nvSpPr>
        <p:spPr>
          <a:xfrm>
            <a:off x="2362201" y="723900"/>
            <a:ext cx="12745646" cy="37338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bg1">
                <a:alpha val="6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68740"/>
            <a:ext cx="18288000" cy="10617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G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849091" y="645014"/>
            <a:ext cx="6397315" cy="8692004"/>
            <a:chOff x="0" y="0"/>
            <a:chExt cx="3364992" cy="4572000"/>
          </a:xfrm>
        </p:grpSpPr>
        <p:sp>
          <p:nvSpPr>
            <p:cNvPr id="4" name="Freeform 4"/>
            <p:cNvSpPr/>
            <p:nvPr/>
          </p:nvSpPr>
          <p:spPr>
            <a:xfrm>
              <a:off x="-14430" y="-18654"/>
              <a:ext cx="3539861" cy="4602770"/>
            </a:xfrm>
            <a:custGeom>
              <a:avLst/>
              <a:gdLst/>
              <a:ahLst/>
              <a:cxnLst/>
              <a:rect l="l" t="t" r="r" b="b"/>
              <a:pathLst>
                <a:path w="3539861" h="4602770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blipFill>
              <a:blip r:embed="rId3"/>
              <a:stretch>
                <a:fillRect l="-52076" r="-5207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106" y="-6"/>
              <a:ext cx="3362886" cy="4572006"/>
            </a:xfrm>
            <a:custGeom>
              <a:avLst/>
              <a:gdLst/>
              <a:ahLst/>
              <a:cxnLst/>
              <a:rect l="l" t="t" r="r" b="b"/>
              <a:pathLst>
                <a:path w="3362886" h="457200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4"/>
              <a:stretch>
                <a:fillRect l="-48" r="-48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10800000" flipH="1" flipV="1">
            <a:off x="0" y="7721169"/>
            <a:ext cx="3196078" cy="2565831"/>
          </a:xfrm>
          <a:custGeom>
            <a:avLst/>
            <a:gdLst/>
            <a:ahLst/>
            <a:cxnLst/>
            <a:rect l="l" t="t" r="r" b="b"/>
            <a:pathLst>
              <a:path w="3196078" h="2565831">
                <a:moveTo>
                  <a:pt x="3196078" y="2565831"/>
                </a:moveTo>
                <a:lnTo>
                  <a:pt x="0" y="2565831"/>
                </a:lnTo>
                <a:lnTo>
                  <a:pt x="0" y="0"/>
                </a:lnTo>
                <a:lnTo>
                  <a:pt x="3196078" y="0"/>
                </a:lnTo>
                <a:lnTo>
                  <a:pt x="3196078" y="2565831"/>
                </a:lnTo>
                <a:close/>
              </a:path>
            </a:pathLst>
          </a:custGeom>
          <a:blipFill>
            <a:blip r:embed="rId5"/>
            <a:stretch>
              <a:fillRect l="-38645" b="-6385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6482" y="2065185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66482" y="4928173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7" y="0"/>
                </a:lnTo>
                <a:lnTo>
                  <a:pt x="385607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6482" y="3199156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7" y="0"/>
                </a:lnTo>
                <a:lnTo>
                  <a:pt x="385607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52201" y="142473"/>
            <a:ext cx="8704869" cy="1005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>
                <a:solidFill>
                  <a:srgbClr val="222B7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RECOMMENDATIONS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72225" y="2005121"/>
            <a:ext cx="8704868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Customer Retention: 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Implement targeted re-engagement campaigns using transaction frequency and last activity data.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99657" y="4730453"/>
            <a:ext cx="872200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InvestigateTransaction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Failures: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8% of transactions failed , this is notable and should be investigated. It might be a technical issues or fraud prevention.</a:t>
            </a:r>
            <a:endParaRPr lang="en-US" sz="3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72225" y="3206394"/>
            <a:ext cx="8356731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 Reporting &amp; Visualization: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Build Power BI dashboards to monitor KPIs like active users, transaction volume, and regional trends.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78F865FB-92B0-66FF-62F4-BD9A596009BA}"/>
              </a:ext>
            </a:extLst>
          </p:cNvPr>
          <p:cNvSpPr/>
          <p:nvPr/>
        </p:nvSpPr>
        <p:spPr>
          <a:xfrm>
            <a:off x="1418882" y="6636620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7" y="0"/>
                </a:lnTo>
                <a:lnTo>
                  <a:pt x="385607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8DFECBC0-1D89-E849-695A-C2ECAC9172DB}"/>
              </a:ext>
            </a:extLst>
          </p:cNvPr>
          <p:cNvSpPr txBox="1"/>
          <p:nvPr/>
        </p:nvSpPr>
        <p:spPr>
          <a:xfrm>
            <a:off x="2252057" y="6485572"/>
            <a:ext cx="8722001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Segmentation: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 by transaction value, frequency, and channel usage to personalize offerings.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Hire a Data Analyst?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Turn raw data into clear business actions</a:t>
            </a:r>
          </a:p>
          <a:p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Monitor trends and respond in real-time</a:t>
            </a:r>
          </a:p>
          <a:p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Improve customer experience and loyalty</a:t>
            </a:r>
          </a:p>
          <a:p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Identify fraud and minimize financial risks</a:t>
            </a:r>
          </a:p>
          <a:p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Drive strategic growth decisions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6762795" y="7392924"/>
            <a:ext cx="1525205" cy="2894076"/>
          </a:xfrm>
          <a:custGeom>
            <a:avLst/>
            <a:gdLst/>
            <a:ahLst/>
            <a:cxnLst/>
            <a:rect l="l" t="t" r="r" b="b"/>
            <a:pathLst>
              <a:path w="1525205" h="2894076">
                <a:moveTo>
                  <a:pt x="0" y="0"/>
                </a:moveTo>
                <a:lnTo>
                  <a:pt x="1525205" y="0"/>
                </a:lnTo>
                <a:lnTo>
                  <a:pt x="1525205" y="2894076"/>
                </a:lnTo>
                <a:lnTo>
                  <a:pt x="0" y="2894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000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3400058" y="5140498"/>
            <a:ext cx="8674150" cy="1874034"/>
          </a:xfrm>
          <a:custGeom>
            <a:avLst/>
            <a:gdLst/>
            <a:ahLst/>
            <a:cxnLst/>
            <a:rect l="l" t="t" r="r" b="b"/>
            <a:pathLst>
              <a:path w="8674150" h="1874034">
                <a:moveTo>
                  <a:pt x="0" y="0"/>
                </a:moveTo>
                <a:lnTo>
                  <a:pt x="8674150" y="0"/>
                </a:lnTo>
                <a:lnTo>
                  <a:pt x="8674150" y="1874034"/>
                </a:lnTo>
                <a:lnTo>
                  <a:pt x="0" y="1874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9138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16405" y="5662158"/>
            <a:ext cx="15024225" cy="3730752"/>
            <a:chOff x="0" y="0"/>
            <a:chExt cx="10228911" cy="2540000"/>
          </a:xfrm>
        </p:grpSpPr>
        <p:sp>
          <p:nvSpPr>
            <p:cNvPr id="6" name="Freeform 6"/>
            <p:cNvSpPr/>
            <p:nvPr/>
          </p:nvSpPr>
          <p:spPr>
            <a:xfrm rot="12000">
              <a:off x="-3808" y="-16888"/>
              <a:ext cx="10236527" cy="2573776"/>
            </a:xfrm>
            <a:custGeom>
              <a:avLst/>
              <a:gdLst/>
              <a:ahLst/>
              <a:cxnLst/>
              <a:rect l="l" t="t" r="r" b="b"/>
              <a:pathLst>
                <a:path w="10236527" h="2573776">
                  <a:moveTo>
                    <a:pt x="6942" y="2193735"/>
                  </a:moveTo>
                  <a:lnTo>
                    <a:pt x="736" y="415746"/>
                  </a:lnTo>
                  <a:cubicBezTo>
                    <a:pt x="0" y="204927"/>
                    <a:pt x="273539" y="33792"/>
                    <a:pt x="613137" y="32606"/>
                  </a:cubicBezTo>
                  <a:lnTo>
                    <a:pt x="9614524" y="1185"/>
                  </a:lnTo>
                  <a:cubicBezTo>
                    <a:pt x="9954122" y="0"/>
                    <a:pt x="10228849" y="169222"/>
                    <a:pt x="10229585" y="380041"/>
                  </a:cubicBezTo>
                  <a:lnTo>
                    <a:pt x="10235791" y="2158030"/>
                  </a:lnTo>
                  <a:cubicBezTo>
                    <a:pt x="10236527" y="2368849"/>
                    <a:pt x="9962989" y="2539984"/>
                    <a:pt x="9623390" y="2541170"/>
                  </a:cubicBezTo>
                  <a:lnTo>
                    <a:pt x="622003" y="2572591"/>
                  </a:lnTo>
                  <a:cubicBezTo>
                    <a:pt x="282405" y="2573776"/>
                    <a:pt x="7678" y="2404554"/>
                    <a:pt x="6942" y="2193735"/>
                  </a:cubicBezTo>
                  <a:close/>
                </a:path>
              </a:pathLst>
            </a:custGeom>
            <a:blipFill>
              <a:blip r:embed="rId4"/>
              <a:stretch>
                <a:fillRect l="-15171" t="-145374" r="-121" b="-1275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354490" y="560630"/>
            <a:ext cx="13579019" cy="106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000" b="1" dirty="0">
                <a:solidFill>
                  <a:srgbClr val="222B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4035" y="2624854"/>
            <a:ext cx="14508966" cy="1271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3000" dirty="0">
                <a:solidFill>
                  <a:srgbClr val="0002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these insights and recommendations, </a:t>
            </a:r>
            <a:r>
              <a:rPr lang="en-US" sz="3000" dirty="0" err="1">
                <a:solidFill>
                  <a:srgbClr val="0002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GhanaPay</a:t>
            </a:r>
            <a:r>
              <a:rPr lang="en-US" sz="3000" dirty="0">
                <a:solidFill>
                  <a:srgbClr val="0002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Ghana is well-positioned to successfully </a:t>
            </a:r>
            <a:r>
              <a:rPr lang="en-US" sz="3200" dirty="0">
                <a:solidFill>
                  <a:srgbClr val="000212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nhance customer experience</a:t>
            </a:r>
            <a:r>
              <a:rPr lang="en-US" sz="3200" dirty="0">
                <a:solidFill>
                  <a:srgbClr val="0002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200" dirty="0">
                <a:solidFill>
                  <a:srgbClr val="000212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dentify growth opportunities</a:t>
            </a:r>
            <a:r>
              <a:rPr lang="en-US" sz="3200" dirty="0">
                <a:solidFill>
                  <a:srgbClr val="0002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sz="3200" dirty="0">
                <a:solidFill>
                  <a:srgbClr val="000212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itigate potential risks</a:t>
            </a:r>
            <a:r>
              <a:rPr lang="en-US" sz="3000" dirty="0">
                <a:solidFill>
                  <a:srgbClr val="0002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lang="en-US" sz="2400" dirty="0">
              <a:solidFill>
                <a:srgbClr val="00021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21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5625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7268" y="3320087"/>
            <a:ext cx="659798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66259" y="5491787"/>
            <a:ext cx="657510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CC3F0-BC38-4588-3E6F-A729BEA4D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8DBA10-482D-C518-4F6E-D28538B6E9E8}"/>
              </a:ext>
            </a:extLst>
          </p:cNvPr>
          <p:cNvSpPr/>
          <p:nvPr/>
        </p:nvSpPr>
        <p:spPr>
          <a:xfrm>
            <a:off x="0" y="-329184"/>
            <a:ext cx="18288000" cy="1061618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7FF76F4-005F-9200-65FE-277E5CE98CF8}"/>
              </a:ext>
            </a:extLst>
          </p:cNvPr>
          <p:cNvSpPr/>
          <p:nvPr/>
        </p:nvSpPr>
        <p:spPr>
          <a:xfrm rot="-5400000">
            <a:off x="-3223763" y="3224335"/>
            <a:ext cx="8674150" cy="2225480"/>
          </a:xfrm>
          <a:custGeom>
            <a:avLst/>
            <a:gdLst/>
            <a:ahLst/>
            <a:cxnLst/>
            <a:rect l="l" t="t" r="r" b="b"/>
            <a:pathLst>
              <a:path w="8674150" h="2225480">
                <a:moveTo>
                  <a:pt x="0" y="0"/>
                </a:moveTo>
                <a:lnTo>
                  <a:pt x="8674150" y="0"/>
                </a:lnTo>
                <a:lnTo>
                  <a:pt x="8674150" y="2225480"/>
                </a:lnTo>
                <a:lnTo>
                  <a:pt x="0" y="2225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9789"/>
            </a:stretch>
          </a:blipFill>
        </p:spPr>
        <p:txBody>
          <a:bodyPr/>
          <a:lstStyle/>
          <a:p>
            <a:endParaRPr lang="en-GH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DCAE38D-5166-AC6D-491B-2974E842793B}"/>
              </a:ext>
            </a:extLst>
          </p:cNvPr>
          <p:cNvSpPr/>
          <p:nvPr/>
        </p:nvSpPr>
        <p:spPr>
          <a:xfrm rot="-10800000">
            <a:off x="15393690" y="2057400"/>
            <a:ext cx="2894310" cy="8229600"/>
          </a:xfrm>
          <a:custGeom>
            <a:avLst/>
            <a:gdLst/>
            <a:ahLst/>
            <a:cxnLst/>
            <a:rect l="l" t="t" r="r" b="b"/>
            <a:pathLst>
              <a:path w="2894310" h="8229600">
                <a:moveTo>
                  <a:pt x="0" y="0"/>
                </a:moveTo>
                <a:lnTo>
                  <a:pt x="2894310" y="0"/>
                </a:lnTo>
                <a:lnTo>
                  <a:pt x="28943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155" t="-10420" b="-10420"/>
            </a:stretch>
          </a:blipFill>
        </p:spPr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92B222-D143-1ABB-5404-D2D33602E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15991"/>
              </p:ext>
            </p:extLst>
          </p:nvPr>
        </p:nvGraphicFramePr>
        <p:xfrm>
          <a:off x="2453362" y="1131264"/>
          <a:ext cx="13167638" cy="820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3819">
                  <a:extLst>
                    <a:ext uri="{9D8B030D-6E8A-4147-A177-3AD203B41FA5}">
                      <a16:colId xmlns:a16="http://schemas.microsoft.com/office/drawing/2014/main" val="1341789818"/>
                    </a:ext>
                  </a:extLst>
                </a:gridCol>
                <a:gridCol w="6583819">
                  <a:extLst>
                    <a:ext uri="{9D8B030D-6E8A-4147-A177-3AD203B41FA5}">
                      <a16:colId xmlns:a16="http://schemas.microsoft.com/office/drawing/2014/main" val="301689912"/>
                    </a:ext>
                  </a:extLst>
                </a:gridCol>
              </a:tblGrid>
              <a:tr h="2050809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JESSICA WILLIAM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PEARL CLAUDIA ABEDI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702018"/>
                  </a:ext>
                </a:extLst>
              </a:tr>
              <a:tr h="2050809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MARTHA AFFUL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HENRY OBODAI SAI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58682"/>
                  </a:ext>
                </a:extLst>
              </a:tr>
              <a:tr h="2050809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MONICA BIRAGO ADOM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DORCAS YAYRA GIDISU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964264"/>
                  </a:ext>
                </a:extLst>
              </a:tr>
              <a:tr h="2050809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JOSEPHINE OKINE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NANA KOFI ABANKWAH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890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CAB29A-0236-90FF-5A30-B1F5B94C997E}"/>
              </a:ext>
            </a:extLst>
          </p:cNvPr>
          <p:cNvSpPr txBox="1"/>
          <p:nvPr/>
        </p:nvSpPr>
        <p:spPr>
          <a:xfrm>
            <a:off x="2362200" y="4191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F8998-9FFB-E2DA-6FE8-27F40E14E30A}"/>
              </a:ext>
            </a:extLst>
          </p:cNvPr>
          <p:cNvSpPr txBox="1"/>
          <p:nvPr/>
        </p:nvSpPr>
        <p:spPr>
          <a:xfrm>
            <a:off x="10439400" y="9450169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2</a:t>
            </a:r>
            <a:r>
              <a:rPr lang="en-US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MAY, 2025</a:t>
            </a:r>
          </a:p>
        </p:txBody>
      </p:sp>
    </p:spTree>
    <p:extLst>
      <p:ext uri="{BB962C8B-B14F-4D97-AF65-F5344CB8AC3E}">
        <p14:creationId xmlns:p14="http://schemas.microsoft.com/office/powerpoint/2010/main" val="271569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29184"/>
            <a:ext cx="18288000" cy="1061618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5400000">
            <a:off x="-3223763" y="3224335"/>
            <a:ext cx="8674150" cy="2225480"/>
          </a:xfrm>
          <a:custGeom>
            <a:avLst/>
            <a:gdLst/>
            <a:ahLst/>
            <a:cxnLst/>
            <a:rect l="l" t="t" r="r" b="b"/>
            <a:pathLst>
              <a:path w="8674150" h="2225480">
                <a:moveTo>
                  <a:pt x="0" y="0"/>
                </a:moveTo>
                <a:lnTo>
                  <a:pt x="8674150" y="0"/>
                </a:lnTo>
                <a:lnTo>
                  <a:pt x="8674150" y="2225480"/>
                </a:lnTo>
                <a:lnTo>
                  <a:pt x="0" y="2225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9789"/>
            </a:stretch>
          </a:blipFill>
        </p:spPr>
        <p:txBody>
          <a:bodyPr/>
          <a:lstStyle/>
          <a:p>
            <a:endParaRPr lang="en-GH" dirty="0"/>
          </a:p>
        </p:txBody>
      </p:sp>
      <p:sp>
        <p:nvSpPr>
          <p:cNvPr id="4" name="Freeform 4"/>
          <p:cNvSpPr/>
          <p:nvPr/>
        </p:nvSpPr>
        <p:spPr>
          <a:xfrm rot="-10800000">
            <a:off x="15393690" y="2057400"/>
            <a:ext cx="2894310" cy="8229600"/>
          </a:xfrm>
          <a:custGeom>
            <a:avLst/>
            <a:gdLst/>
            <a:ahLst/>
            <a:cxnLst/>
            <a:rect l="l" t="t" r="r" b="b"/>
            <a:pathLst>
              <a:path w="2894310" h="8229600">
                <a:moveTo>
                  <a:pt x="0" y="0"/>
                </a:moveTo>
                <a:lnTo>
                  <a:pt x="2894310" y="0"/>
                </a:lnTo>
                <a:lnTo>
                  <a:pt x="28943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155" t="-10420" b="-1042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211282" y="2668649"/>
            <a:ext cx="1186588" cy="118658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886044" y="295897"/>
            <a:ext cx="7773225" cy="1005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>
                <a:solidFill>
                  <a:srgbClr val="222B7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TABLE OF CONTENT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64568" y="3031211"/>
            <a:ext cx="81198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33800" y="2933700"/>
            <a:ext cx="532844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0212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Introduction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57600" y="4762500"/>
            <a:ext cx="532844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0212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Problem Statement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39355" y="6510635"/>
            <a:ext cx="532844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0212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Business Insight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733800" y="8178246"/>
            <a:ext cx="532844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0212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Growth Opportunity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0" y="2975298"/>
            <a:ext cx="532844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0212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Potential Risk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0" y="4758035"/>
            <a:ext cx="532844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0212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Recommendation</a:t>
            </a: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9FEE6D56-CBA9-74AB-3260-7E8A5F9CD0BD}"/>
              </a:ext>
            </a:extLst>
          </p:cNvPr>
          <p:cNvSpPr txBox="1"/>
          <p:nvPr/>
        </p:nvSpPr>
        <p:spPr>
          <a:xfrm>
            <a:off x="10363200" y="6510635"/>
            <a:ext cx="532844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0212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Pitching</a:t>
            </a: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CB2E784E-C095-E7A0-43CF-62222773A735}"/>
              </a:ext>
            </a:extLst>
          </p:cNvPr>
          <p:cNvSpPr txBox="1"/>
          <p:nvPr/>
        </p:nvSpPr>
        <p:spPr>
          <a:xfrm>
            <a:off x="10444955" y="8173781"/>
            <a:ext cx="532844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0212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Conclusion</a:t>
            </a:r>
          </a:p>
        </p:txBody>
      </p:sp>
      <p:grpSp>
        <p:nvGrpSpPr>
          <p:cNvPr id="46" name="Group 5">
            <a:extLst>
              <a:ext uri="{FF2B5EF4-FFF2-40B4-BE49-F238E27FC236}">
                <a16:creationId xmlns:a16="http://schemas.microsoft.com/office/drawing/2014/main" id="{69E34896-1F59-0F99-B06C-032ABBF43077}"/>
              </a:ext>
            </a:extLst>
          </p:cNvPr>
          <p:cNvGrpSpPr/>
          <p:nvPr/>
        </p:nvGrpSpPr>
        <p:grpSpPr>
          <a:xfrm>
            <a:off x="2242412" y="4457700"/>
            <a:ext cx="1186588" cy="1186588"/>
            <a:chOff x="0" y="0"/>
            <a:chExt cx="812800" cy="812800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E1A95D57-29BF-158B-DC48-51EABDC83B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8A98BD80-8DD6-7226-FB8F-7E4D27E8AF1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24">
            <a:extLst>
              <a:ext uri="{FF2B5EF4-FFF2-40B4-BE49-F238E27FC236}">
                <a16:creationId xmlns:a16="http://schemas.microsoft.com/office/drawing/2014/main" id="{150F98E2-4581-C54C-01C3-E09FA509BC11}"/>
              </a:ext>
            </a:extLst>
          </p:cNvPr>
          <p:cNvSpPr txBox="1"/>
          <p:nvPr/>
        </p:nvSpPr>
        <p:spPr>
          <a:xfrm>
            <a:off x="2395698" y="4820262"/>
            <a:ext cx="81198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grpSp>
        <p:nvGrpSpPr>
          <p:cNvPr id="50" name="Group 5">
            <a:extLst>
              <a:ext uri="{FF2B5EF4-FFF2-40B4-BE49-F238E27FC236}">
                <a16:creationId xmlns:a16="http://schemas.microsoft.com/office/drawing/2014/main" id="{AD4309A5-5FC3-BC77-618D-05A98FA90BB8}"/>
              </a:ext>
            </a:extLst>
          </p:cNvPr>
          <p:cNvGrpSpPr/>
          <p:nvPr/>
        </p:nvGrpSpPr>
        <p:grpSpPr>
          <a:xfrm>
            <a:off x="2242412" y="6210300"/>
            <a:ext cx="1186588" cy="1186588"/>
            <a:chOff x="0" y="0"/>
            <a:chExt cx="812800" cy="812800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06F9767-CAE5-98DC-E722-5497276015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94522093-E4B5-8A7E-4C2F-EF69C1CFD9E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TextBox 24">
            <a:extLst>
              <a:ext uri="{FF2B5EF4-FFF2-40B4-BE49-F238E27FC236}">
                <a16:creationId xmlns:a16="http://schemas.microsoft.com/office/drawing/2014/main" id="{F6C341E8-6919-A05D-BDB6-7CBE4A649630}"/>
              </a:ext>
            </a:extLst>
          </p:cNvPr>
          <p:cNvSpPr txBox="1"/>
          <p:nvPr/>
        </p:nvSpPr>
        <p:spPr>
          <a:xfrm>
            <a:off x="2395698" y="6572862"/>
            <a:ext cx="81198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grpSp>
        <p:nvGrpSpPr>
          <p:cNvPr id="54" name="Group 5">
            <a:extLst>
              <a:ext uri="{FF2B5EF4-FFF2-40B4-BE49-F238E27FC236}">
                <a16:creationId xmlns:a16="http://schemas.microsoft.com/office/drawing/2014/main" id="{0FDA8906-F89E-F876-8F2D-B5D130DB83A2}"/>
              </a:ext>
            </a:extLst>
          </p:cNvPr>
          <p:cNvGrpSpPr/>
          <p:nvPr/>
        </p:nvGrpSpPr>
        <p:grpSpPr>
          <a:xfrm>
            <a:off x="2286000" y="7906058"/>
            <a:ext cx="1186588" cy="1186588"/>
            <a:chOff x="0" y="0"/>
            <a:chExt cx="812800" cy="812800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0DC7C45E-3E67-08E4-0388-35EE33B869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F70D42AB-0775-8B1D-6E4A-7D76C769B71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24">
            <a:extLst>
              <a:ext uri="{FF2B5EF4-FFF2-40B4-BE49-F238E27FC236}">
                <a16:creationId xmlns:a16="http://schemas.microsoft.com/office/drawing/2014/main" id="{6FCB2734-AFD1-DB5F-AD68-1F934E10BC77}"/>
              </a:ext>
            </a:extLst>
          </p:cNvPr>
          <p:cNvSpPr txBox="1"/>
          <p:nvPr/>
        </p:nvSpPr>
        <p:spPr>
          <a:xfrm>
            <a:off x="2439286" y="8268620"/>
            <a:ext cx="81198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grpSp>
        <p:nvGrpSpPr>
          <p:cNvPr id="58" name="Group 5">
            <a:extLst>
              <a:ext uri="{FF2B5EF4-FFF2-40B4-BE49-F238E27FC236}">
                <a16:creationId xmlns:a16="http://schemas.microsoft.com/office/drawing/2014/main" id="{8FDA62BA-BEA9-9C2E-BCE8-D4EEF6DDBBFC}"/>
              </a:ext>
            </a:extLst>
          </p:cNvPr>
          <p:cNvGrpSpPr/>
          <p:nvPr/>
        </p:nvGrpSpPr>
        <p:grpSpPr>
          <a:xfrm>
            <a:off x="8795612" y="2628900"/>
            <a:ext cx="1186588" cy="1186588"/>
            <a:chOff x="0" y="0"/>
            <a:chExt cx="812800" cy="812800"/>
          </a:xfrm>
        </p:grpSpPr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45A2CD0C-A938-320B-17ED-000EA94D3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00AE29F7-8E59-7A60-33BD-A8B2F9257B9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24">
            <a:extLst>
              <a:ext uri="{FF2B5EF4-FFF2-40B4-BE49-F238E27FC236}">
                <a16:creationId xmlns:a16="http://schemas.microsoft.com/office/drawing/2014/main" id="{BB325F13-4526-5462-D29B-4A46C8C5F76B}"/>
              </a:ext>
            </a:extLst>
          </p:cNvPr>
          <p:cNvSpPr txBox="1"/>
          <p:nvPr/>
        </p:nvSpPr>
        <p:spPr>
          <a:xfrm>
            <a:off x="8948898" y="2991462"/>
            <a:ext cx="81198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</a:t>
            </a:r>
          </a:p>
        </p:txBody>
      </p:sp>
      <p:grpSp>
        <p:nvGrpSpPr>
          <p:cNvPr id="62" name="Group 5">
            <a:extLst>
              <a:ext uri="{FF2B5EF4-FFF2-40B4-BE49-F238E27FC236}">
                <a16:creationId xmlns:a16="http://schemas.microsoft.com/office/drawing/2014/main" id="{2285EDA3-E33A-60B9-14D6-3E77D7054B8C}"/>
              </a:ext>
            </a:extLst>
          </p:cNvPr>
          <p:cNvGrpSpPr/>
          <p:nvPr/>
        </p:nvGrpSpPr>
        <p:grpSpPr>
          <a:xfrm>
            <a:off x="8795612" y="4457700"/>
            <a:ext cx="1186588" cy="1186588"/>
            <a:chOff x="0" y="0"/>
            <a:chExt cx="812800" cy="812800"/>
          </a:xfrm>
        </p:grpSpPr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1C209857-5C6D-2E07-8FE7-A87B544BCA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1E3D42D6-E8D1-28F7-595F-ABD104EB81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5" name="TextBox 24">
            <a:extLst>
              <a:ext uri="{FF2B5EF4-FFF2-40B4-BE49-F238E27FC236}">
                <a16:creationId xmlns:a16="http://schemas.microsoft.com/office/drawing/2014/main" id="{58212E24-90D5-85EC-60C7-53487A12E3BB}"/>
              </a:ext>
            </a:extLst>
          </p:cNvPr>
          <p:cNvSpPr txBox="1"/>
          <p:nvPr/>
        </p:nvSpPr>
        <p:spPr>
          <a:xfrm>
            <a:off x="8948898" y="4820262"/>
            <a:ext cx="81198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</a:t>
            </a:r>
          </a:p>
        </p:txBody>
      </p:sp>
      <p:grpSp>
        <p:nvGrpSpPr>
          <p:cNvPr id="66" name="Group 5">
            <a:extLst>
              <a:ext uri="{FF2B5EF4-FFF2-40B4-BE49-F238E27FC236}">
                <a16:creationId xmlns:a16="http://schemas.microsoft.com/office/drawing/2014/main" id="{9E4EDA5D-8C59-8E5E-C6BF-6938DDFD0127}"/>
              </a:ext>
            </a:extLst>
          </p:cNvPr>
          <p:cNvGrpSpPr/>
          <p:nvPr/>
        </p:nvGrpSpPr>
        <p:grpSpPr>
          <a:xfrm>
            <a:off x="8795612" y="6210300"/>
            <a:ext cx="1186588" cy="1186588"/>
            <a:chOff x="0" y="0"/>
            <a:chExt cx="812800" cy="812800"/>
          </a:xfrm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8E21C61-73E8-1FB7-D08E-44842C50DD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68" name="TextBox 7">
              <a:extLst>
                <a:ext uri="{FF2B5EF4-FFF2-40B4-BE49-F238E27FC236}">
                  <a16:creationId xmlns:a16="http://schemas.microsoft.com/office/drawing/2014/main" id="{76446020-6BB6-A115-CA3E-4117C144EC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9" name="TextBox 24">
            <a:extLst>
              <a:ext uri="{FF2B5EF4-FFF2-40B4-BE49-F238E27FC236}">
                <a16:creationId xmlns:a16="http://schemas.microsoft.com/office/drawing/2014/main" id="{3F325A6C-DF4B-9FD0-0C1A-A8FC755808C7}"/>
              </a:ext>
            </a:extLst>
          </p:cNvPr>
          <p:cNvSpPr txBox="1"/>
          <p:nvPr/>
        </p:nvSpPr>
        <p:spPr>
          <a:xfrm>
            <a:off x="8948898" y="6572862"/>
            <a:ext cx="81198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</a:t>
            </a:r>
          </a:p>
        </p:txBody>
      </p:sp>
      <p:grpSp>
        <p:nvGrpSpPr>
          <p:cNvPr id="70" name="Group 5">
            <a:extLst>
              <a:ext uri="{FF2B5EF4-FFF2-40B4-BE49-F238E27FC236}">
                <a16:creationId xmlns:a16="http://schemas.microsoft.com/office/drawing/2014/main" id="{B55FCA7C-97FD-735E-8914-C8A7A4F06EF1}"/>
              </a:ext>
            </a:extLst>
          </p:cNvPr>
          <p:cNvGrpSpPr/>
          <p:nvPr/>
        </p:nvGrpSpPr>
        <p:grpSpPr>
          <a:xfrm>
            <a:off x="8871812" y="7906058"/>
            <a:ext cx="1186588" cy="1186588"/>
            <a:chOff x="0" y="0"/>
            <a:chExt cx="812800" cy="812800"/>
          </a:xfrm>
        </p:grpSpPr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69B5EBE7-989C-7B30-E322-68DEBD1338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9C47"/>
            </a:solidFill>
          </p:spPr>
        </p:sp>
        <p:sp>
          <p:nvSpPr>
            <p:cNvPr id="72" name="TextBox 7">
              <a:extLst>
                <a:ext uri="{FF2B5EF4-FFF2-40B4-BE49-F238E27FC236}">
                  <a16:creationId xmlns:a16="http://schemas.microsoft.com/office/drawing/2014/main" id="{3FB69BAA-B8CF-A807-1D5D-9F11A2B2368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24">
            <a:extLst>
              <a:ext uri="{FF2B5EF4-FFF2-40B4-BE49-F238E27FC236}">
                <a16:creationId xmlns:a16="http://schemas.microsoft.com/office/drawing/2014/main" id="{FF89887C-FAF2-DECD-C768-1D72294AA9BC}"/>
              </a:ext>
            </a:extLst>
          </p:cNvPr>
          <p:cNvSpPr txBox="1"/>
          <p:nvPr/>
        </p:nvSpPr>
        <p:spPr>
          <a:xfrm>
            <a:off x="9025098" y="8268620"/>
            <a:ext cx="81198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dirty="0">
                <a:solidFill>
                  <a:srgbClr val="222B7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66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6762795" y="7392924"/>
            <a:ext cx="1525205" cy="2894076"/>
          </a:xfrm>
          <a:custGeom>
            <a:avLst/>
            <a:gdLst/>
            <a:ahLst/>
            <a:cxnLst/>
            <a:rect l="l" t="t" r="r" b="b"/>
            <a:pathLst>
              <a:path w="1525205" h="2894076">
                <a:moveTo>
                  <a:pt x="0" y="0"/>
                </a:moveTo>
                <a:lnTo>
                  <a:pt x="1525205" y="0"/>
                </a:lnTo>
                <a:lnTo>
                  <a:pt x="1525205" y="2894076"/>
                </a:lnTo>
                <a:lnTo>
                  <a:pt x="0" y="2894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000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3400058" y="5034173"/>
            <a:ext cx="8674150" cy="1874034"/>
          </a:xfrm>
          <a:custGeom>
            <a:avLst/>
            <a:gdLst/>
            <a:ahLst/>
            <a:cxnLst/>
            <a:rect l="l" t="t" r="r" b="b"/>
            <a:pathLst>
              <a:path w="8674150" h="1874034">
                <a:moveTo>
                  <a:pt x="0" y="0"/>
                </a:moveTo>
                <a:lnTo>
                  <a:pt x="8674150" y="0"/>
                </a:lnTo>
                <a:lnTo>
                  <a:pt x="8674150" y="1874034"/>
                </a:lnTo>
                <a:lnTo>
                  <a:pt x="0" y="1874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9138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31888" y="6896100"/>
            <a:ext cx="15024225" cy="3101094"/>
            <a:chOff x="0" y="0"/>
            <a:chExt cx="10228911" cy="2540000"/>
          </a:xfrm>
        </p:grpSpPr>
        <p:sp>
          <p:nvSpPr>
            <p:cNvPr id="6" name="Freeform 6"/>
            <p:cNvSpPr/>
            <p:nvPr/>
          </p:nvSpPr>
          <p:spPr>
            <a:xfrm rot="12000">
              <a:off x="-3808" y="-16888"/>
              <a:ext cx="10236527" cy="2573776"/>
            </a:xfrm>
            <a:custGeom>
              <a:avLst/>
              <a:gdLst/>
              <a:ahLst/>
              <a:cxnLst/>
              <a:rect l="l" t="t" r="r" b="b"/>
              <a:pathLst>
                <a:path w="10236527" h="2573776">
                  <a:moveTo>
                    <a:pt x="6942" y="2193735"/>
                  </a:moveTo>
                  <a:lnTo>
                    <a:pt x="736" y="415746"/>
                  </a:lnTo>
                  <a:cubicBezTo>
                    <a:pt x="0" y="204927"/>
                    <a:pt x="273539" y="33792"/>
                    <a:pt x="613137" y="32606"/>
                  </a:cubicBezTo>
                  <a:lnTo>
                    <a:pt x="9614524" y="1185"/>
                  </a:lnTo>
                  <a:cubicBezTo>
                    <a:pt x="9954122" y="0"/>
                    <a:pt x="10228849" y="169222"/>
                    <a:pt x="10229585" y="380041"/>
                  </a:cubicBezTo>
                  <a:lnTo>
                    <a:pt x="10235791" y="2158030"/>
                  </a:lnTo>
                  <a:cubicBezTo>
                    <a:pt x="10236527" y="2368849"/>
                    <a:pt x="9962989" y="2539984"/>
                    <a:pt x="9623390" y="2541170"/>
                  </a:cubicBezTo>
                  <a:lnTo>
                    <a:pt x="622003" y="2572591"/>
                  </a:lnTo>
                  <a:cubicBezTo>
                    <a:pt x="282405" y="2573776"/>
                    <a:pt x="7678" y="2404554"/>
                    <a:pt x="6942" y="2193735"/>
                  </a:cubicBezTo>
                  <a:close/>
                </a:path>
              </a:pathLst>
            </a:custGeom>
            <a:blipFill>
              <a:blip r:embed="rId4"/>
              <a:stretch>
                <a:fillRect l="-15171" t="-145374" r="-121" b="-1275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723746" y="242955"/>
            <a:ext cx="13579019" cy="100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>
                <a:solidFill>
                  <a:srgbClr val="222B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3746" y="1895506"/>
            <a:ext cx="15388869" cy="212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rgbClr val="0002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dirty="0" err="1">
                <a:solidFill>
                  <a:srgbClr val="0002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GhanaPay</a:t>
            </a:r>
            <a:r>
              <a:rPr lang="en-US" sz="3200" dirty="0">
                <a:solidFill>
                  <a:srgbClr val="0002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launched in June 2022, is the world’s first bank-wide mobile money platform. It was developed through a partnership between the Ghana Association of Banks and </a:t>
            </a:r>
            <a:r>
              <a:rPr lang="en-US" sz="3200" dirty="0" err="1">
                <a:solidFill>
                  <a:srgbClr val="0002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GhIPSS</a:t>
            </a:r>
            <a:r>
              <a:rPr lang="en-US" sz="3200" dirty="0">
                <a:solidFill>
                  <a:srgbClr val="00021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aiming to bridge the gap between traditional banking and mobile financial services.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398A-9106-A5AD-95C4-21D6D6E7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E227A9-204C-3E71-D22B-F538E06431BE}"/>
              </a:ext>
            </a:extLst>
          </p:cNvPr>
          <p:cNvSpPr/>
          <p:nvPr/>
        </p:nvSpPr>
        <p:spPr>
          <a:xfrm>
            <a:off x="0" y="-266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EC20CA6-38CA-E551-EF8C-DE490620807B}"/>
              </a:ext>
            </a:extLst>
          </p:cNvPr>
          <p:cNvSpPr/>
          <p:nvPr/>
        </p:nvSpPr>
        <p:spPr>
          <a:xfrm rot="-10800000">
            <a:off x="16762795" y="7392924"/>
            <a:ext cx="1525205" cy="2894076"/>
          </a:xfrm>
          <a:custGeom>
            <a:avLst/>
            <a:gdLst/>
            <a:ahLst/>
            <a:cxnLst/>
            <a:rect l="l" t="t" r="r" b="b"/>
            <a:pathLst>
              <a:path w="1525205" h="2894076">
                <a:moveTo>
                  <a:pt x="0" y="0"/>
                </a:moveTo>
                <a:lnTo>
                  <a:pt x="1525205" y="0"/>
                </a:lnTo>
                <a:lnTo>
                  <a:pt x="1525205" y="2894076"/>
                </a:lnTo>
                <a:lnTo>
                  <a:pt x="0" y="2894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000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46FE370-600A-82BA-7BB2-E77227224EF8}"/>
              </a:ext>
            </a:extLst>
          </p:cNvPr>
          <p:cNvSpPr/>
          <p:nvPr/>
        </p:nvSpPr>
        <p:spPr>
          <a:xfrm rot="-5400000">
            <a:off x="-3400058" y="5034173"/>
            <a:ext cx="8674150" cy="1874034"/>
          </a:xfrm>
          <a:custGeom>
            <a:avLst/>
            <a:gdLst/>
            <a:ahLst/>
            <a:cxnLst/>
            <a:rect l="l" t="t" r="r" b="b"/>
            <a:pathLst>
              <a:path w="8674150" h="1874034">
                <a:moveTo>
                  <a:pt x="0" y="0"/>
                </a:moveTo>
                <a:lnTo>
                  <a:pt x="8674150" y="0"/>
                </a:lnTo>
                <a:lnTo>
                  <a:pt x="8674150" y="1874034"/>
                </a:lnTo>
                <a:lnTo>
                  <a:pt x="0" y="1874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9138"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F28F568-4A39-544E-CB1A-BEBDF449EC6F}"/>
              </a:ext>
            </a:extLst>
          </p:cNvPr>
          <p:cNvGrpSpPr/>
          <p:nvPr/>
        </p:nvGrpSpPr>
        <p:grpSpPr>
          <a:xfrm>
            <a:off x="1631888" y="6896100"/>
            <a:ext cx="15024225" cy="3101094"/>
            <a:chOff x="0" y="0"/>
            <a:chExt cx="10228911" cy="254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7010DE9-6FDB-CBA3-060F-F682F604AFD7}"/>
                </a:ext>
              </a:extLst>
            </p:cNvPr>
            <p:cNvSpPr/>
            <p:nvPr/>
          </p:nvSpPr>
          <p:spPr>
            <a:xfrm rot="12000">
              <a:off x="-3808" y="-16888"/>
              <a:ext cx="10236527" cy="2573776"/>
            </a:xfrm>
            <a:custGeom>
              <a:avLst/>
              <a:gdLst/>
              <a:ahLst/>
              <a:cxnLst/>
              <a:rect l="l" t="t" r="r" b="b"/>
              <a:pathLst>
                <a:path w="10236527" h="2573776">
                  <a:moveTo>
                    <a:pt x="6942" y="2193735"/>
                  </a:moveTo>
                  <a:lnTo>
                    <a:pt x="736" y="415746"/>
                  </a:lnTo>
                  <a:cubicBezTo>
                    <a:pt x="0" y="204927"/>
                    <a:pt x="273539" y="33792"/>
                    <a:pt x="613137" y="32606"/>
                  </a:cubicBezTo>
                  <a:lnTo>
                    <a:pt x="9614524" y="1185"/>
                  </a:lnTo>
                  <a:cubicBezTo>
                    <a:pt x="9954122" y="0"/>
                    <a:pt x="10228849" y="169222"/>
                    <a:pt x="10229585" y="380041"/>
                  </a:cubicBezTo>
                  <a:lnTo>
                    <a:pt x="10235791" y="2158030"/>
                  </a:lnTo>
                  <a:cubicBezTo>
                    <a:pt x="10236527" y="2368849"/>
                    <a:pt x="9962989" y="2539984"/>
                    <a:pt x="9623390" y="2541170"/>
                  </a:cubicBezTo>
                  <a:lnTo>
                    <a:pt x="622003" y="2572591"/>
                  </a:lnTo>
                  <a:cubicBezTo>
                    <a:pt x="282405" y="2573776"/>
                    <a:pt x="7678" y="2404554"/>
                    <a:pt x="6942" y="2193735"/>
                  </a:cubicBezTo>
                  <a:close/>
                </a:path>
              </a:pathLst>
            </a:custGeom>
            <a:blipFill>
              <a:blip r:embed="rId4"/>
              <a:stretch>
                <a:fillRect l="-15171" t="-145374" r="-121" b="-12757"/>
              </a:stretch>
            </a:blipFill>
          </p:spPr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6D40B5C-0B15-321D-EA68-9E060678625A}"/>
              </a:ext>
            </a:extLst>
          </p:cNvPr>
          <p:cNvSpPr txBox="1"/>
          <p:nvPr/>
        </p:nvSpPr>
        <p:spPr>
          <a:xfrm>
            <a:off x="1723746" y="242955"/>
            <a:ext cx="13579019" cy="100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>
                <a:solidFill>
                  <a:srgbClr val="222B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03D82AA-B1EA-E8BD-3559-3E6773858647}"/>
              </a:ext>
            </a:extLst>
          </p:cNvPr>
          <p:cNvSpPr txBox="1"/>
          <p:nvPr/>
        </p:nvSpPr>
        <p:spPr>
          <a:xfrm>
            <a:off x="1723746" y="1638300"/>
            <a:ext cx="15388869" cy="484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GhanaPay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seeks to unlock insights from its growing transaction data to:</a:t>
            </a:r>
          </a:p>
          <a:p>
            <a:pPr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Enhance customer experience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Identify growth opportunities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Mitigate potential risks</a:t>
            </a:r>
          </a:p>
          <a:p>
            <a:pPr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transaction data to uncover key trends, customer behavior patterns, and areas for improvement.</a:t>
            </a:r>
          </a:p>
          <a:p>
            <a:pPr algn="l">
              <a:lnSpc>
                <a:spcPts val="3359"/>
              </a:lnSpc>
            </a:pPr>
            <a:endParaRPr lang="en-US" sz="2800" dirty="0">
              <a:solidFill>
                <a:srgbClr val="000212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204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5B19155D-F1B9-4BDF-E034-49CC22C716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2507605"/>
                  </p:ext>
                </p:extLst>
              </p:nvPr>
            </p:nvGraphicFramePr>
            <p:xfrm>
              <a:off x="0" y="0"/>
              <a:ext cx="18288000" cy="10287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5B19155D-F1B9-4BDF-E034-49CC22C71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45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8117"/>
            <a:ext cx="18288000" cy="1061321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43000" y="155416"/>
            <a:ext cx="8850613" cy="1005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40"/>
              </a:lnSpc>
            </a:pPr>
            <a:r>
              <a:rPr lang="en-US" sz="4000" b="1" dirty="0">
                <a:solidFill>
                  <a:srgbClr val="222B7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BUSINESS INSIGHTS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15942882" y="0"/>
            <a:ext cx="2345118" cy="2805452"/>
          </a:xfrm>
          <a:custGeom>
            <a:avLst/>
            <a:gdLst/>
            <a:ahLst/>
            <a:cxnLst/>
            <a:rect l="l" t="t" r="r" b="b"/>
            <a:pathLst>
              <a:path w="2345118" h="2805452">
                <a:moveTo>
                  <a:pt x="0" y="0"/>
                </a:moveTo>
                <a:lnTo>
                  <a:pt x="2345118" y="0"/>
                </a:lnTo>
                <a:lnTo>
                  <a:pt x="2345118" y="2805452"/>
                </a:lnTo>
                <a:lnTo>
                  <a:pt x="0" y="280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997" t="-7002" b="-4050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4029" y="1368892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6"/>
                </a:lnTo>
                <a:lnTo>
                  <a:pt x="0" y="411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14496" y="1318542"/>
            <a:ext cx="784694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222B70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Key Trends And Customer Behavior Pattern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8052" y="2024062"/>
            <a:ext cx="13561948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Popular Transaction Types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 Payment and Loan Repayment are the most common.</a:t>
            </a:r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Money Transfers have the highest average</a:t>
            </a:r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 amount (GHS 596.01).</a:t>
            </a:r>
          </a:p>
          <a:p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2.Monthly Activity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March 2025 had the highest transaction volume and value.</a:t>
            </a:r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Activity remains consistent across January to March, with a dip in April (only 2 transactions).</a:t>
            </a:r>
          </a:p>
          <a:p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3.Geographic Trends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Cape Coast had the highest transaction count (20) and total amount (GHS 9,575.18).</a:t>
            </a:r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 and Kumasi follow closely in value, despite fewer transactions.</a:t>
            </a:r>
          </a:p>
          <a:p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4.Device Usage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Android is the most used device type (37%).</a:t>
            </a:r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iOS and USSD have comparable usage (33% and 30%, respectively).</a:t>
            </a:r>
            <a:endParaRPr lang="en-US" sz="4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 18"/>
          <p:cNvSpPr/>
          <p:nvPr/>
        </p:nvSpPr>
        <p:spPr>
          <a:xfrm rot="-10800000">
            <a:off x="0" y="8151987"/>
            <a:ext cx="2487042" cy="2132046"/>
          </a:xfrm>
          <a:custGeom>
            <a:avLst/>
            <a:gdLst/>
            <a:ahLst/>
            <a:cxnLst/>
            <a:rect l="l" t="t" r="r" b="b"/>
            <a:pathLst>
              <a:path w="2487042" h="2132046">
                <a:moveTo>
                  <a:pt x="0" y="0"/>
                </a:moveTo>
                <a:lnTo>
                  <a:pt x="2487042" y="0"/>
                </a:lnTo>
                <a:lnTo>
                  <a:pt x="2487042" y="2132046"/>
                </a:lnTo>
                <a:lnTo>
                  <a:pt x="0" y="2132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6236" r="-5020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FD0D-9E44-7F82-CDC5-B7BE86404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86DC89-F7D5-98C1-5904-6F16D7F4DE23}"/>
              </a:ext>
            </a:extLst>
          </p:cNvPr>
          <p:cNvSpPr/>
          <p:nvPr/>
        </p:nvSpPr>
        <p:spPr>
          <a:xfrm>
            <a:off x="-13252" y="-307649"/>
            <a:ext cx="18288000" cy="1061618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E2D9DE2-72C3-FDF4-7E93-CC0FE95D917D}"/>
              </a:ext>
            </a:extLst>
          </p:cNvPr>
          <p:cNvSpPr/>
          <p:nvPr/>
        </p:nvSpPr>
        <p:spPr>
          <a:xfrm rot="-10800000">
            <a:off x="16637975" y="0"/>
            <a:ext cx="1650025" cy="3619500"/>
          </a:xfrm>
          <a:custGeom>
            <a:avLst/>
            <a:gdLst/>
            <a:ahLst/>
            <a:cxnLst/>
            <a:rect l="l" t="t" r="r" b="b"/>
            <a:pathLst>
              <a:path w="1650025" h="3619500">
                <a:moveTo>
                  <a:pt x="0" y="0"/>
                </a:moveTo>
                <a:lnTo>
                  <a:pt x="1650025" y="0"/>
                </a:lnTo>
                <a:lnTo>
                  <a:pt x="1650025" y="3619500"/>
                </a:lnTo>
                <a:lnTo>
                  <a:pt x="0" y="361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209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811C69D-C5C9-E432-F100-42663EA723BC}"/>
              </a:ext>
            </a:extLst>
          </p:cNvPr>
          <p:cNvSpPr/>
          <p:nvPr/>
        </p:nvSpPr>
        <p:spPr>
          <a:xfrm rot="-5400000">
            <a:off x="-687150" y="8378346"/>
            <a:ext cx="2595804" cy="1221504"/>
          </a:xfrm>
          <a:custGeom>
            <a:avLst/>
            <a:gdLst/>
            <a:ahLst/>
            <a:cxnLst/>
            <a:rect l="l" t="t" r="r" b="b"/>
            <a:pathLst>
              <a:path w="2595804" h="1221504">
                <a:moveTo>
                  <a:pt x="0" y="0"/>
                </a:moveTo>
                <a:lnTo>
                  <a:pt x="2595804" y="0"/>
                </a:lnTo>
                <a:lnTo>
                  <a:pt x="2595804" y="1221504"/>
                </a:lnTo>
                <a:lnTo>
                  <a:pt x="0" y="122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617"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6FF93C4-524D-0FF6-9339-ECF5CC0FF4FD}"/>
              </a:ext>
            </a:extLst>
          </p:cNvPr>
          <p:cNvGrpSpPr>
            <a:grpSpLocks noChangeAspect="1"/>
          </p:cNvGrpSpPr>
          <p:nvPr/>
        </p:nvGrpSpPr>
        <p:grpSpPr>
          <a:xfrm>
            <a:off x="10485231" y="2445115"/>
            <a:ext cx="7405875" cy="7262239"/>
            <a:chOff x="-16554" y="-2690"/>
            <a:chExt cx="4639471" cy="454948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A72AA86-764A-7F22-AFB2-61FF49ACE8EE}"/>
                </a:ext>
              </a:extLst>
            </p:cNvPr>
            <p:cNvSpPr/>
            <p:nvPr/>
          </p:nvSpPr>
          <p:spPr>
            <a:xfrm>
              <a:off x="-16554" y="-2690"/>
              <a:ext cx="4639471" cy="4549489"/>
            </a:xfrm>
            <a:custGeom>
              <a:avLst/>
              <a:gdLst/>
              <a:ahLst/>
              <a:cxnLst/>
              <a:rect l="l" t="t" r="r" b="b"/>
              <a:pathLst>
                <a:path w="4639471" h="4549489">
                  <a:moveTo>
                    <a:pt x="2642461" y="4307731"/>
                  </a:moveTo>
                  <a:cubicBezTo>
                    <a:pt x="2937643" y="4136404"/>
                    <a:pt x="3174467" y="3866873"/>
                    <a:pt x="3302943" y="3520703"/>
                  </a:cubicBezTo>
                  <a:cubicBezTo>
                    <a:pt x="3367367" y="3347118"/>
                    <a:pt x="3462613" y="3172924"/>
                    <a:pt x="3623369" y="3081058"/>
                  </a:cubicBezTo>
                  <a:cubicBezTo>
                    <a:pt x="3747343" y="3010214"/>
                    <a:pt x="3895227" y="2996898"/>
                    <a:pt x="4029388" y="2948020"/>
                  </a:cubicBezTo>
                  <a:cubicBezTo>
                    <a:pt x="4411618" y="2808768"/>
                    <a:pt x="4639471" y="2366335"/>
                    <a:pt x="4578884" y="1964073"/>
                  </a:cubicBezTo>
                  <a:cubicBezTo>
                    <a:pt x="4518297" y="1561809"/>
                    <a:pt x="4204130" y="1222063"/>
                    <a:pt x="3823417" y="1078711"/>
                  </a:cubicBezTo>
                  <a:cubicBezTo>
                    <a:pt x="3609703" y="998242"/>
                    <a:pt x="3395764" y="1015829"/>
                    <a:pt x="3183757" y="930958"/>
                  </a:cubicBezTo>
                  <a:cubicBezTo>
                    <a:pt x="2896850" y="816103"/>
                    <a:pt x="2646820" y="557580"/>
                    <a:pt x="2402676" y="368105"/>
                  </a:cubicBezTo>
                  <a:cubicBezTo>
                    <a:pt x="2158532" y="178629"/>
                    <a:pt x="1877749" y="5911"/>
                    <a:pt x="1568716" y="3231"/>
                  </a:cubicBezTo>
                  <a:cubicBezTo>
                    <a:pt x="1196035" y="0"/>
                    <a:pt x="839628" y="279246"/>
                    <a:pt x="753607" y="641873"/>
                  </a:cubicBezTo>
                  <a:cubicBezTo>
                    <a:pt x="714329" y="807457"/>
                    <a:pt x="726735" y="980722"/>
                    <a:pt x="704584" y="1149453"/>
                  </a:cubicBezTo>
                  <a:cubicBezTo>
                    <a:pt x="619399" y="1798292"/>
                    <a:pt x="38111" y="2317174"/>
                    <a:pt x="17162" y="2971245"/>
                  </a:cubicBezTo>
                  <a:cubicBezTo>
                    <a:pt x="0" y="3507080"/>
                    <a:pt x="385323" y="3994953"/>
                    <a:pt x="863032" y="4238292"/>
                  </a:cubicBezTo>
                  <a:cubicBezTo>
                    <a:pt x="1111989" y="4365108"/>
                    <a:pt x="1371700" y="4475224"/>
                    <a:pt x="1651555" y="4507960"/>
                  </a:cubicBezTo>
                  <a:cubicBezTo>
                    <a:pt x="2006569" y="4549489"/>
                    <a:pt x="2352643" y="4475944"/>
                    <a:pt x="2642461" y="4307731"/>
                  </a:cubicBezTo>
                  <a:close/>
                </a:path>
              </a:pathLst>
            </a:custGeom>
            <a:blipFill>
              <a:blip r:embed="rId4"/>
              <a:stretch>
                <a:fillRect l="-52626" r="-52626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D27569D-DEA5-DC29-54A3-526739AE4D23}"/>
                </a:ext>
              </a:extLst>
            </p:cNvPr>
            <p:cNvSpPr/>
            <p:nvPr/>
          </p:nvSpPr>
          <p:spPr>
            <a:xfrm>
              <a:off x="0" y="0"/>
              <a:ext cx="4572000" cy="4517135"/>
            </a:xfrm>
            <a:custGeom>
              <a:avLst/>
              <a:gdLst/>
              <a:ahLst/>
              <a:cxnLst/>
              <a:rect l="l" t="t" r="r" b="b"/>
              <a:pathLst>
                <a:path w="4572000" h="4517135">
                  <a:moveTo>
                    <a:pt x="4572000" y="4517135"/>
                  </a:moveTo>
                  <a:lnTo>
                    <a:pt x="0" y="451713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517135"/>
                  </a:lnTo>
                  <a:close/>
                </a:path>
              </a:pathLst>
            </a:custGeom>
            <a:blipFill>
              <a:blip r:embed="rId5"/>
              <a:stretch>
                <a:fillRect l="-25" r="-25"/>
              </a:stretch>
            </a:blipFill>
          </p:spPr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00538312-C141-51E3-87E3-3084D64A83B4}"/>
              </a:ext>
            </a:extLst>
          </p:cNvPr>
          <p:cNvSpPr/>
          <p:nvPr/>
        </p:nvSpPr>
        <p:spPr>
          <a:xfrm>
            <a:off x="886401" y="1849542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FE671BA-DAC5-C1C6-7FEB-5F547EE04287}"/>
              </a:ext>
            </a:extLst>
          </p:cNvPr>
          <p:cNvSpPr txBox="1"/>
          <p:nvPr/>
        </p:nvSpPr>
        <p:spPr>
          <a:xfrm>
            <a:off x="1484262" y="1824366"/>
            <a:ext cx="689773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222B70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Re-engage Inactive Users Target: </a:t>
            </a:r>
            <a:r>
              <a:rPr lang="en-US" sz="3000" dirty="0"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Offer personalized incentives to re-activate Action: Identify dormant users and tailor offers to re-engage.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7E400CEB-1F9D-8E32-F81F-7F7965A318D2}"/>
              </a:ext>
            </a:extLst>
          </p:cNvPr>
          <p:cNvSpPr txBox="1"/>
          <p:nvPr/>
        </p:nvSpPr>
        <p:spPr>
          <a:xfrm>
            <a:off x="4718693" y="193990"/>
            <a:ext cx="8850613" cy="1005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>
                <a:solidFill>
                  <a:srgbClr val="222B7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GROWTH OPPORTUNITY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714114B-50C9-C9C2-1F51-C7EEBE105BB7}"/>
              </a:ext>
            </a:extLst>
          </p:cNvPr>
          <p:cNvSpPr/>
          <p:nvPr/>
        </p:nvSpPr>
        <p:spPr>
          <a:xfrm>
            <a:off x="886401" y="3857250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FCEDF6F4-93A8-B1C4-6C98-2744101BC69D}"/>
              </a:ext>
            </a:extLst>
          </p:cNvPr>
          <p:cNvSpPr txBox="1"/>
          <p:nvPr/>
        </p:nvSpPr>
        <p:spPr>
          <a:xfrm>
            <a:off x="1484262" y="3832074"/>
            <a:ext cx="631850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Boost Transactions with Timely Offer: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Analyze transaction trends to identify peak months(March) or times and tailor marketing efforts accordingly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794F44F2-ABD2-ECD0-7DF5-8C0F576B7EA0}"/>
              </a:ext>
            </a:extLst>
          </p:cNvPr>
          <p:cNvSpPr/>
          <p:nvPr/>
        </p:nvSpPr>
        <p:spPr>
          <a:xfrm>
            <a:off x="1038801" y="6141417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991027FF-ED46-B920-9E53-2C00B391E2E3}"/>
              </a:ext>
            </a:extLst>
          </p:cNvPr>
          <p:cNvSpPr txBox="1"/>
          <p:nvPr/>
        </p:nvSpPr>
        <p:spPr>
          <a:xfrm>
            <a:off x="1636662" y="6116241"/>
            <a:ext cx="631850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Enhance Customer Experience: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Analyze user complaints, failed vs successful transactions.</a:t>
            </a:r>
          </a:p>
        </p:txBody>
      </p:sp>
    </p:spTree>
    <p:extLst>
      <p:ext uri="{BB962C8B-B14F-4D97-AF65-F5344CB8AC3E}">
        <p14:creationId xmlns:p14="http://schemas.microsoft.com/office/powerpoint/2010/main" val="115317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CB2F6-AC2A-FDB1-8DD0-CCA97766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D555B73-EBAD-4B86-F4A1-1C6C0DBC2F5E}"/>
              </a:ext>
            </a:extLst>
          </p:cNvPr>
          <p:cNvSpPr/>
          <p:nvPr/>
        </p:nvSpPr>
        <p:spPr>
          <a:xfrm>
            <a:off x="-13252" y="-307649"/>
            <a:ext cx="18288000" cy="1061618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4C0BDB-0254-C4F9-2A21-862A234EE52A}"/>
              </a:ext>
            </a:extLst>
          </p:cNvPr>
          <p:cNvSpPr/>
          <p:nvPr/>
        </p:nvSpPr>
        <p:spPr>
          <a:xfrm rot="-10800000">
            <a:off x="16637975" y="0"/>
            <a:ext cx="1650025" cy="3619500"/>
          </a:xfrm>
          <a:custGeom>
            <a:avLst/>
            <a:gdLst/>
            <a:ahLst/>
            <a:cxnLst/>
            <a:rect l="l" t="t" r="r" b="b"/>
            <a:pathLst>
              <a:path w="1650025" h="3619500">
                <a:moveTo>
                  <a:pt x="0" y="0"/>
                </a:moveTo>
                <a:lnTo>
                  <a:pt x="1650025" y="0"/>
                </a:lnTo>
                <a:lnTo>
                  <a:pt x="1650025" y="3619500"/>
                </a:lnTo>
                <a:lnTo>
                  <a:pt x="0" y="361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209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3E30D82-99B0-D01B-3236-1913B4566A93}"/>
              </a:ext>
            </a:extLst>
          </p:cNvPr>
          <p:cNvSpPr/>
          <p:nvPr/>
        </p:nvSpPr>
        <p:spPr>
          <a:xfrm rot="-5400000">
            <a:off x="-687150" y="8378346"/>
            <a:ext cx="2595804" cy="1221504"/>
          </a:xfrm>
          <a:custGeom>
            <a:avLst/>
            <a:gdLst/>
            <a:ahLst/>
            <a:cxnLst/>
            <a:rect l="l" t="t" r="r" b="b"/>
            <a:pathLst>
              <a:path w="2595804" h="1221504">
                <a:moveTo>
                  <a:pt x="0" y="0"/>
                </a:moveTo>
                <a:lnTo>
                  <a:pt x="2595804" y="0"/>
                </a:lnTo>
                <a:lnTo>
                  <a:pt x="2595804" y="1221504"/>
                </a:lnTo>
                <a:lnTo>
                  <a:pt x="0" y="122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617"/>
            </a:stretch>
          </a:blip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67EF255-E240-21EB-D39E-B09A66E6F53C}"/>
              </a:ext>
            </a:extLst>
          </p:cNvPr>
          <p:cNvGrpSpPr>
            <a:grpSpLocks noChangeAspect="1"/>
          </p:cNvGrpSpPr>
          <p:nvPr/>
        </p:nvGrpSpPr>
        <p:grpSpPr>
          <a:xfrm>
            <a:off x="10511656" y="2449409"/>
            <a:ext cx="7298173" cy="7210593"/>
            <a:chOff x="0" y="0"/>
            <a:chExt cx="4572000" cy="451713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6E500EE-FB2B-FC17-73CE-0E473E2D8D37}"/>
                </a:ext>
              </a:extLst>
            </p:cNvPr>
            <p:cNvSpPr/>
            <p:nvPr/>
          </p:nvSpPr>
          <p:spPr>
            <a:xfrm>
              <a:off x="-16554" y="-2690"/>
              <a:ext cx="4639471" cy="4549489"/>
            </a:xfrm>
            <a:custGeom>
              <a:avLst/>
              <a:gdLst/>
              <a:ahLst/>
              <a:cxnLst/>
              <a:rect l="l" t="t" r="r" b="b"/>
              <a:pathLst>
                <a:path w="4639471" h="4549489">
                  <a:moveTo>
                    <a:pt x="2642461" y="4307731"/>
                  </a:moveTo>
                  <a:cubicBezTo>
                    <a:pt x="2937643" y="4136404"/>
                    <a:pt x="3174467" y="3866873"/>
                    <a:pt x="3302943" y="3520703"/>
                  </a:cubicBezTo>
                  <a:cubicBezTo>
                    <a:pt x="3367367" y="3347118"/>
                    <a:pt x="3462613" y="3172924"/>
                    <a:pt x="3623369" y="3081058"/>
                  </a:cubicBezTo>
                  <a:cubicBezTo>
                    <a:pt x="3747343" y="3010214"/>
                    <a:pt x="3895227" y="2996898"/>
                    <a:pt x="4029388" y="2948020"/>
                  </a:cubicBezTo>
                  <a:cubicBezTo>
                    <a:pt x="4411618" y="2808768"/>
                    <a:pt x="4639471" y="2366335"/>
                    <a:pt x="4578884" y="1964073"/>
                  </a:cubicBezTo>
                  <a:cubicBezTo>
                    <a:pt x="4518297" y="1561809"/>
                    <a:pt x="4204130" y="1222063"/>
                    <a:pt x="3823417" y="1078711"/>
                  </a:cubicBezTo>
                  <a:cubicBezTo>
                    <a:pt x="3609703" y="998242"/>
                    <a:pt x="3395764" y="1015829"/>
                    <a:pt x="3183757" y="930958"/>
                  </a:cubicBezTo>
                  <a:cubicBezTo>
                    <a:pt x="2896850" y="816103"/>
                    <a:pt x="2646820" y="557580"/>
                    <a:pt x="2402676" y="368105"/>
                  </a:cubicBezTo>
                  <a:cubicBezTo>
                    <a:pt x="2158532" y="178629"/>
                    <a:pt x="1877749" y="5911"/>
                    <a:pt x="1568716" y="3231"/>
                  </a:cubicBezTo>
                  <a:cubicBezTo>
                    <a:pt x="1196035" y="0"/>
                    <a:pt x="839628" y="279246"/>
                    <a:pt x="753607" y="641873"/>
                  </a:cubicBezTo>
                  <a:cubicBezTo>
                    <a:pt x="714329" y="807457"/>
                    <a:pt x="726735" y="980722"/>
                    <a:pt x="704584" y="1149453"/>
                  </a:cubicBezTo>
                  <a:cubicBezTo>
                    <a:pt x="619399" y="1798292"/>
                    <a:pt x="38111" y="2317174"/>
                    <a:pt x="17162" y="2971245"/>
                  </a:cubicBezTo>
                  <a:cubicBezTo>
                    <a:pt x="0" y="3507080"/>
                    <a:pt x="385323" y="3994953"/>
                    <a:pt x="863032" y="4238292"/>
                  </a:cubicBezTo>
                  <a:cubicBezTo>
                    <a:pt x="1111989" y="4365108"/>
                    <a:pt x="1371700" y="4475224"/>
                    <a:pt x="1651555" y="4507960"/>
                  </a:cubicBezTo>
                  <a:cubicBezTo>
                    <a:pt x="2006569" y="4549489"/>
                    <a:pt x="2352643" y="4475944"/>
                    <a:pt x="2642461" y="4307731"/>
                  </a:cubicBezTo>
                  <a:close/>
                </a:path>
              </a:pathLst>
            </a:custGeom>
            <a:blipFill>
              <a:blip r:embed="rId4"/>
              <a:stretch>
                <a:fillRect l="-52626" r="-52626"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4FE2132-D384-1ACD-E667-44F82774C961}"/>
                </a:ext>
              </a:extLst>
            </p:cNvPr>
            <p:cNvSpPr/>
            <p:nvPr/>
          </p:nvSpPr>
          <p:spPr>
            <a:xfrm>
              <a:off x="0" y="0"/>
              <a:ext cx="4572000" cy="4517135"/>
            </a:xfrm>
            <a:custGeom>
              <a:avLst/>
              <a:gdLst/>
              <a:ahLst/>
              <a:cxnLst/>
              <a:rect l="l" t="t" r="r" b="b"/>
              <a:pathLst>
                <a:path w="4572000" h="4517135">
                  <a:moveTo>
                    <a:pt x="4572000" y="4517135"/>
                  </a:moveTo>
                  <a:lnTo>
                    <a:pt x="0" y="4517135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4517135"/>
                  </a:lnTo>
                  <a:close/>
                </a:path>
              </a:pathLst>
            </a:custGeom>
            <a:blipFill>
              <a:blip r:embed="rId5"/>
              <a:stretch>
                <a:fillRect l="-25" r="-25"/>
              </a:stretch>
            </a:blipFill>
          </p:spPr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2D6448CB-D533-593F-AB6B-766B105B734E}"/>
              </a:ext>
            </a:extLst>
          </p:cNvPr>
          <p:cNvSpPr/>
          <p:nvPr/>
        </p:nvSpPr>
        <p:spPr>
          <a:xfrm>
            <a:off x="886401" y="1849542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3EC326D-821B-98C5-ADC5-2569A63E4E3B}"/>
              </a:ext>
            </a:extLst>
          </p:cNvPr>
          <p:cNvSpPr txBox="1"/>
          <p:nvPr/>
        </p:nvSpPr>
        <p:spPr>
          <a:xfrm>
            <a:off x="1484262" y="1824366"/>
            <a:ext cx="689773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200" b="1" dirty="0"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Fraudulent or Abnormal Activity Risk: </a:t>
            </a:r>
            <a:r>
              <a:rPr lang="en-US" sz="3200" dirty="0"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Unusually large or frequent transactions from the same user or device may signal fraud.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6CF01D74-D788-B9C5-7340-337C278F4C0D}"/>
              </a:ext>
            </a:extLst>
          </p:cNvPr>
          <p:cNvSpPr txBox="1"/>
          <p:nvPr/>
        </p:nvSpPr>
        <p:spPr>
          <a:xfrm>
            <a:off x="4718693" y="193990"/>
            <a:ext cx="8850613" cy="1005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>
                <a:solidFill>
                  <a:srgbClr val="222B7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POTENTIAL RISK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4BC5AD0-7314-151A-8EDC-F417A2B55B43}"/>
              </a:ext>
            </a:extLst>
          </p:cNvPr>
          <p:cNvSpPr/>
          <p:nvPr/>
        </p:nvSpPr>
        <p:spPr>
          <a:xfrm>
            <a:off x="886401" y="4493355"/>
            <a:ext cx="385608" cy="411315"/>
          </a:xfrm>
          <a:custGeom>
            <a:avLst/>
            <a:gdLst/>
            <a:ahLst/>
            <a:cxnLst/>
            <a:rect l="l" t="t" r="r" b="b"/>
            <a:pathLst>
              <a:path w="385608" h="411315">
                <a:moveTo>
                  <a:pt x="0" y="0"/>
                </a:moveTo>
                <a:lnTo>
                  <a:pt x="385608" y="0"/>
                </a:lnTo>
                <a:lnTo>
                  <a:pt x="385608" y="411315"/>
                </a:lnTo>
                <a:lnTo>
                  <a:pt x="0" y="411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405DC043-9715-F622-1183-E8A9128112CE}"/>
              </a:ext>
            </a:extLst>
          </p:cNvPr>
          <p:cNvSpPr txBox="1"/>
          <p:nvPr/>
        </p:nvSpPr>
        <p:spPr>
          <a:xfrm>
            <a:off x="1484262" y="4468179"/>
            <a:ext cx="631850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200" b="1" dirty="0"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Service Downtime or UX Issues Risk: </a:t>
            </a:r>
            <a:r>
              <a:rPr lang="en-US" sz="3200" dirty="0"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Friction during transactions or app failures could push users to alternatives.</a:t>
            </a:r>
          </a:p>
          <a:p>
            <a:pPr algn="l">
              <a:lnSpc>
                <a:spcPts val="3600"/>
              </a:lnSpc>
            </a:pPr>
            <a:r>
              <a:rPr lang="en-US" sz="3200" dirty="0"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Impact: Negative word-of-mouth and churn.</a:t>
            </a:r>
          </a:p>
        </p:txBody>
      </p:sp>
    </p:spTree>
    <p:extLst>
      <p:ext uri="{BB962C8B-B14F-4D97-AF65-F5344CB8AC3E}">
        <p14:creationId xmlns:p14="http://schemas.microsoft.com/office/powerpoint/2010/main" val="208077397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webextensions/webextension1.xml><?xml version="1.0" encoding="utf-8"?>
<we:webextension xmlns:we="http://schemas.microsoft.com/office/webextensions/webextension/2010/11" id="{C3F9440A-93AA-43BE-A64F-6C8E7115F694}">
  <we:reference id="wa200003233" version="2.0.0.3" store="en-US" storeType="OMEX"/>
  <we:alternateReferences>
    <we:reference id="WA200003233" version="2.0.0.3" store="" storeType="OMEX"/>
  </we:alternateReferences>
  <we:properties>
    <we:property name="reportUrl" value="&quot;/groups/me/reports/b4ac461d-b304-4d28-a501-bb4add73cd33/6811ddf04de69ce26153?bookmarkGuid=03e5854d-68b7-4d2c-abcb-069e192e1515&amp;bookmarkUsage=1&amp;ctid=bd697c1b-c481-479c-841e-c618542675c3&amp;fromEntryPoint=export&quot;"/>
    <we:property name="reportName" value="&quot;GhanaPay Analysis Dashboard&quot;"/>
    <we:property name="reportState" value="&quot;CONNECTED&quot;"/>
    <we:property name="embedUrl" value="&quot;/reportEmbed?reportId=b4ac461d-b304-4d28-a501-bb4add73cd33&amp;config=eyJjbHVzdGVyVXJsIjoiaHR0cHM6Ly9XQUJJLVVTLUVBU1QyLUMtUFJJTUFSWS1yZWRpcmVjdC5hbmFseXNpcy53aW5kb3dzLm5ldCIsImVtYmVkRmVhdHVyZXMiOnsidXNhZ2VNZXRyaWNzVk5leHQiOnRydWV9fQ%3D%3D&amp;disableSensitivityBanner=true&amp;storytellingChangeViewModeShortcutKeys=true&quot;"/>
    <we:property name="pageName" value="&quot;6811ddf04de69ce26153&quot;"/>
    <we:property name="pageDisplayName" value="&quot;VISUALIZATION&quot;"/>
    <we:property name="datasetId" value="&quot;cf42fc9e-d340-4de9-a55a-1f0e78bed2e6&quot;"/>
    <we:property name="backgroundColor" value="&quot;#FFFFFF&quot;"/>
    <we:property name="bookmark" value="&quot;H4sIAAAAAAAAA+VYTW/bOBD9K4EuvRgL6lvKLXFa7ALpItgUuSx8GJIjW60sGhTlxg3833dIuqkduwnWSWs39cXUkJqZN/OGHOoukHU3a2DxN0wxOA3Olfo0Bf3pJAwGQetlAssU0pSlYZbkrMhDljGaVTNTq7YLTu8CA3qM5qbuemisIhL+OxoE0DRXMLZPFTQdDoIZ6k610NRf0C+mKaN7XA4CvJ01SoNVeW3AoFU7p+X0TC6Ef8RkEYSp53iNwnhpVoShlBVLJGalwCgLU7us8wucZzuXWNXO/FC1BuqWzFgZQMULFgMDzlgU8VxmqZV3dTtuVg5/e/fDYmaD002A/ika/COZtXqWS4KTxZDGsYwgiXOWIEtobN+t6saszPHF29uZpkhR/LyuIeEeK10LsuMiorHzAbgLhqrpp270dkN+rXot8B+s3FRrarMgTdcTRBMG1pMrrSjsXkqB7TsnnajPQ41kTwanbDkiyeMom1qg3oAZTJGSbgcSDDgYM2+qRj+vpJtGh/IuuKwJudd9A01v1b45h64Wb8gj+o2sXz7F5PPHtSS65Z0z8aJhGLlUFVFe5FCUjMcR4wnLBfCDp+pSCVcLO5I1uHfiTM6hFSR96MHZeKxx7BVsufES7p1NVd8aJ33Xt6t6ZHsQSzR9R1FG6b0aTkCbzWqiBy1Rny9c+C9q/bX8o8EDAAdDvRx9h7grlixejLprtPDkjaq0rAra5DBGzjFMU44HJ+8Fzmm7cBk+Tvp+0NB24PL018WDfKZ7sHhW43Ez9wnAP4/AG9TwFM4zwXOBmFF3kcuSJfR7FoX/rOmc0WKyuMQ5Ntv+3s9vT3319AZ07XsRh20PzKt+6l5RsBkG2+HYZWu+OOHJN4GdXiEI3lOjMtmvmN4jdL3eB8I6f5SB5mRt//ufBdJQk7WzQp5m3SvOpud/EqaJ4EWWcBmJIg7Lkokn+f969k4BWv66+6ZLoCjDkkcyYiItc2r56fawfwKPol6fk5QfAcAHOpdCMmAsTsMwZBErEsiPuFKG1NoquiVtMSd6bWXyGNJV6vJUZCklrqAB0pUrxsP3qWvVfcTN6ovdtTjo4+5SD3+/2maEP6MFlxhnRZXlLAFWCtrhn9ej/vBr1u/1SWfHtaLEWAjGkzTmLIx5SadyYTU9GhSDt4ar2+3veWGMIKsEkBTFrIi5EE/vX0e2Z4Sv7dj5HkrHACvdRW3Vm24GAq+gxR0Up0RBK210HqW5+6B9T/Ll8j9d02NGSBcAAA==&quot;"/>
    <we:property name="initialStateBookmark" value="&quot;H4sIAAAAAAAAA+VY32/bOAz+Vwq/7CU4yL/tvqVpD3dYuxXr0JdDcKAkOvHmWIEs55or8r+PkrMuabIGS7sl18tLbEom+ZEfJUr3niybaQXzdzBB79Q7U+rzBPTnE9/refVS9v7926v+h7d/v+tfXZBYTU2p6sY7vfcM6BGa27JpobIaSPjXsOdBVV3DyL4VUDXY86aoG1VDVf6L3WQaMrrFRc/Du2mlNFiVNwYMWrUzmk7vZNv/LSSLIEw5wxsUppMmme9LWbBIYpILDBI/ttOaboLzbOsUq9qZH6jaQFmTGSsDKHjGQmDAGQsCnsoktvKmrEfV0uFv336cT21UmjHQP0WDfyKzVs9iQXCSEOIwlAFEYcoiZBE922+LsjJLc3x+cTfVFCmKX6drQLhHSpeC7LiIaGy6ANx7A1W1E/d0sSa/Ua0W+AELN1Sb0sxJ080Y0fie9eRaKwp7J6XAto2TjtU/A41kT3qnbDEkydMoq1KgXoPpTZCSbh8kGHAwpp2pErtxJd0wOpT33mVJyDvdt1C1Vu2bM2hK8YY8ot/Q+tWlmHz+tJJEN71xJl40DEOXqixIsxSynPEwYDxiqQB+8FRdKuFqYUuyeg9O9OUMakHSxx70RyONo07Bhhsv4V5/otraOOnvbb2sR7YHsUTVNhRllJ1XgzFos15N9KIl6rO5C/95qb+Wf9B7BOBgqBfD7xB3yZL5i1F3hRYdeYMizouMFjkMkXP045jjwcl7jjNaLlyGj5O+HzXUDbg8/Xn+KJ/xHiyelnjczN0B+NcReI0aHYXTRPBUICZJlKYyZxH9nkXhP0raZ7QYzy9xhtWmvw/jm0NfPb0FXXa9iMO2B+ZlI/WgyFsPg+1w7LQVX5zw5JvADi8ReFfUqIz3K6YrhKbV+0BY5Y8yUJ2srH8/WCAVNVlbK2Q3615xNjv+R34cCZ4lEZeByEI/z5nYyf/Xs3YK0PK/u266BIrcz3kgAybiPKWWn04P+yfwKOr1OUn5GQC6QKdSSAaMhbHv+yxgWQTpEVfKgFpbRaekDeYEr61MnkK6TF0aiySmxGX0gHTkCvHwfepKdR9xs/piZy0O+ri71MOfrzYZ0e3RgksMk6xIUhYBywWt8M/rUX/6Mev/daWz5ViRYygE41EccuaHPKddObOangyKwTvD1d3mfZ4fIsgiAiRFIctCLsTu9evI1gz/tW0730PpGGCl26itWtNMQeA11LiF4pQoqKWNzpM0dxfanjNC8Sp5tasu7DX3Q1EsFl8AG5qU53EXAAA=&quot;"/>
    <we:property name="isFiltersActionButtonVisible" value="true"/>
    <we:property name="isVisualContainerHeaderHidden" value="false"/>
    <we:property name="reportEmbeddedTime" value="&quot;2025-05-01T19:45:29.937Z&quot;"/>
    <we:property name="creatorTenantId" value="&quot;bd697c1b-c481-479c-841e-c618542675c3&quot;"/>
    <we:property name="creatorUserId" value="&quot;1003200433757D47&quot;"/>
    <we:property name="creatorSessionId" value="&quot;8ac9cce4-1964-46c9-a1c3-0c5477cd9b29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14191</TotalTime>
  <Words>547</Words>
  <Application>Microsoft Office PowerPoint</Application>
  <PresentationFormat>Custom</PresentationFormat>
  <Paragraphs>79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League Spartan</vt:lpstr>
      <vt:lpstr>Wingdings</vt:lpstr>
      <vt:lpstr>Calibri Light</vt:lpstr>
      <vt:lpstr>Rockwell</vt:lpstr>
      <vt:lpstr>Arial</vt:lpstr>
      <vt:lpstr>Times New Roman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Hire a Data Analyst?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And Orange Modern Advanced Data Analytics Presentation</dc:title>
  <dc:creator>Bright Hodogbe</dc:creator>
  <cp:lastModifiedBy>Jessica William</cp:lastModifiedBy>
  <cp:revision>39</cp:revision>
  <dcterms:created xsi:type="dcterms:W3CDTF">2006-08-16T00:00:00Z</dcterms:created>
  <dcterms:modified xsi:type="dcterms:W3CDTF">2025-05-03T11:07:50Z</dcterms:modified>
  <dc:identifier>DAGkEe2nuXw</dc:identifier>
</cp:coreProperties>
</file>